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f9075b9a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f9075b9a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National Oceanic and Atmospheric Administration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df9075b9a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df9075b9a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df9075b9a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df9075b9a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df9075b9a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df9075b9a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mailto:Nathan.Kuneman@yahoo.co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609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8"/>
          <p:cNvSpPr/>
          <p:nvPr/>
        </p:nvSpPr>
        <p:spPr>
          <a:xfrm>
            <a:off x="-182150" y="1384350"/>
            <a:ext cx="4417200" cy="1998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8"/>
          <p:cNvSpPr txBox="1"/>
          <p:nvPr>
            <p:ph type="ctrTitle"/>
          </p:nvPr>
        </p:nvSpPr>
        <p:spPr>
          <a:xfrm>
            <a:off x="228650" y="1260725"/>
            <a:ext cx="4890900" cy="1664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>
                <a:solidFill>
                  <a:srgbClr val="000000"/>
                </a:solidFill>
              </a:rPr>
              <a:t>Determining</a:t>
            </a:r>
            <a:r>
              <a:rPr lang="en-GB" sz="3400">
                <a:solidFill>
                  <a:srgbClr val="000000"/>
                </a:solidFill>
              </a:rPr>
              <a:t> Heart Disease Mortality Factors</a:t>
            </a:r>
            <a:endParaRPr sz="2800"/>
          </a:p>
        </p:txBody>
      </p:sp>
      <p:sp>
        <p:nvSpPr>
          <p:cNvPr id="179" name="Google Shape;179;p18"/>
          <p:cNvSpPr txBox="1"/>
          <p:nvPr>
            <p:ph idx="1" type="subTitle"/>
          </p:nvPr>
        </p:nvSpPr>
        <p:spPr>
          <a:xfrm>
            <a:off x="1948763" y="29220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EFEFEF"/>
                </a:solidFill>
              </a:rPr>
              <a:t>By: Nathan Kuneman</a:t>
            </a:r>
            <a:endParaRPr b="1" sz="14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Conclusions:</a:t>
            </a:r>
            <a:endParaRPr/>
          </a:p>
        </p:txBody>
      </p:sp>
      <p:sp>
        <p:nvSpPr>
          <p:cNvPr id="253" name="Google Shape;253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Temperature is a statistically significant feature when it comes to heart disease mortality rates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Mean household income is a </a:t>
            </a:r>
            <a:r>
              <a:rPr lang="en-GB"/>
              <a:t>statistically</a:t>
            </a:r>
            <a:r>
              <a:rPr lang="en-GB"/>
              <a:t> significant </a:t>
            </a:r>
            <a:r>
              <a:rPr lang="en-GB"/>
              <a:t>feature</a:t>
            </a:r>
            <a:r>
              <a:rPr lang="en-GB"/>
              <a:t> when it comes to heart disease mortality rates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/>
              <a:t>Usefulness:</a:t>
            </a:r>
            <a:endParaRPr b="1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Informing policy-makers in high risk counties so they can better protect </a:t>
            </a:r>
            <a:r>
              <a:rPr lang="en-GB"/>
              <a:t>their</a:t>
            </a:r>
            <a:r>
              <a:rPr lang="en-GB"/>
              <a:t> constituents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Lead to further exploration as to why these features are statistically significant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Informing residents of high risk counties so they can make better health decisions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Questions</a:t>
            </a:r>
            <a:endParaRPr/>
          </a:p>
        </p:txBody>
      </p:sp>
      <p:sp>
        <p:nvSpPr>
          <p:cNvPr id="259" name="Google Shape;259;p28"/>
          <p:cNvSpPr txBox="1"/>
          <p:nvPr/>
        </p:nvSpPr>
        <p:spPr>
          <a:xfrm>
            <a:off x="4991100" y="3528075"/>
            <a:ext cx="4213800" cy="147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Contact info:</a:t>
            </a:r>
            <a:endParaRPr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Nathan Kuneman</a:t>
            </a:r>
            <a:endParaRPr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www.GitHub.com/NathanKuneman</a:t>
            </a:r>
            <a:endParaRPr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FEFEF"/>
                </a:solidFill>
                <a:latin typeface="Lato"/>
                <a:ea typeface="Lato"/>
                <a:cs typeface="Lato"/>
                <a:sym typeface="Lato"/>
              </a:rPr>
              <a:t>207-479-1989</a:t>
            </a:r>
            <a:endParaRPr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Nathan.Kuneman@yahoo.com</a:t>
            </a:r>
            <a:endParaRPr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FEFE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 </a:t>
            </a:r>
            <a:endParaRPr/>
          </a:p>
        </p:txBody>
      </p:sp>
      <p:sp>
        <p:nvSpPr>
          <p:cNvPr id="185" name="Google Shape;185;p19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Heart disease mortality rates vary </a:t>
            </a:r>
            <a:r>
              <a:rPr lang="en-GB" sz="1200"/>
              <a:t>significantly</a:t>
            </a:r>
            <a:r>
              <a:rPr lang="en-GB" sz="1200"/>
              <a:t> across different counties and states within the United States.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What is causing these differences?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Data from government health data, the US Census Bureau, and NOAA.</a:t>
            </a:r>
            <a:endParaRPr sz="1200"/>
          </a:p>
        </p:txBody>
      </p:sp>
      <p:pic>
        <p:nvPicPr>
          <p:cNvPr id="186" name="Google Shape;186;p19"/>
          <p:cNvPicPr preferRelativeResize="0"/>
          <p:nvPr/>
        </p:nvPicPr>
        <p:blipFill rotWithShape="1">
          <a:blip r:embed="rId3">
            <a:alphaModFix/>
          </a:blip>
          <a:srcRect b="45161" l="0" r="0" t="45160"/>
          <a:stretch/>
        </p:blipFill>
        <p:spPr>
          <a:xfrm>
            <a:off x="0" y="3835670"/>
            <a:ext cx="9144001" cy="132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/>
          <p:nvPr>
            <p:ph type="title"/>
          </p:nvPr>
        </p:nvSpPr>
        <p:spPr>
          <a:xfrm>
            <a:off x="727650" y="1303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Data</a:t>
            </a:r>
            <a:endParaRPr/>
          </a:p>
        </p:txBody>
      </p:sp>
      <p:sp>
        <p:nvSpPr>
          <p:cNvPr id="192" name="Google Shape;192;p20"/>
          <p:cNvSpPr txBox="1"/>
          <p:nvPr>
            <p:ph idx="1" type="body"/>
          </p:nvPr>
        </p:nvSpPr>
        <p:spPr>
          <a:xfrm>
            <a:off x="5701041" y="1135338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Age-adjusted heart disease mortalities per 100k residents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County information</a:t>
            </a:r>
            <a:endParaRPr sz="1100"/>
          </a:p>
        </p:txBody>
      </p:sp>
      <p:sp>
        <p:nvSpPr>
          <p:cNvPr id="193" name="Google Shape;193;p20"/>
          <p:cNvSpPr/>
          <p:nvPr/>
        </p:nvSpPr>
        <p:spPr>
          <a:xfrm>
            <a:off x="5811475" y="877900"/>
            <a:ext cx="2367900" cy="2508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 txBox="1"/>
          <p:nvPr/>
        </p:nvSpPr>
        <p:spPr>
          <a:xfrm>
            <a:off x="5910750" y="803200"/>
            <a:ext cx="2413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Government Health Data</a:t>
            </a:r>
            <a:endParaRPr sz="13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5872025" y="2285363"/>
            <a:ext cx="2367900" cy="2508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0"/>
          <p:cNvSpPr txBox="1"/>
          <p:nvPr/>
        </p:nvSpPr>
        <p:spPr>
          <a:xfrm>
            <a:off x="5971300" y="2210663"/>
            <a:ext cx="2413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U.S. Census Data</a:t>
            </a:r>
            <a:endParaRPr sz="13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0"/>
          <p:cNvSpPr/>
          <p:nvPr/>
        </p:nvSpPr>
        <p:spPr>
          <a:xfrm>
            <a:off x="5811475" y="3619775"/>
            <a:ext cx="2367900" cy="250800"/>
          </a:xfrm>
          <a:prstGeom prst="snip1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0"/>
          <p:cNvSpPr txBox="1"/>
          <p:nvPr/>
        </p:nvSpPr>
        <p:spPr>
          <a:xfrm>
            <a:off x="5910750" y="3545075"/>
            <a:ext cx="2413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NOAA Data</a:t>
            </a:r>
            <a:endParaRPr sz="13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0"/>
          <p:cNvSpPr txBox="1"/>
          <p:nvPr>
            <p:ph idx="1" type="body"/>
          </p:nvPr>
        </p:nvSpPr>
        <p:spPr>
          <a:xfrm>
            <a:off x="5701041" y="25955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Mean household income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County information</a:t>
            </a:r>
            <a:endParaRPr sz="1100"/>
          </a:p>
        </p:txBody>
      </p:sp>
      <p:sp>
        <p:nvSpPr>
          <p:cNvPr id="200" name="Google Shape;200;p20"/>
          <p:cNvSpPr txBox="1"/>
          <p:nvPr>
            <p:ph idx="1" type="body"/>
          </p:nvPr>
        </p:nvSpPr>
        <p:spPr>
          <a:xfrm>
            <a:off x="5701041" y="38705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Average temperature per year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County information</a:t>
            </a:r>
            <a:endParaRPr sz="1100"/>
          </a:p>
        </p:txBody>
      </p:sp>
      <p:sp>
        <p:nvSpPr>
          <p:cNvPr id="201" name="Google Shape;201;p20"/>
          <p:cNvSpPr txBox="1"/>
          <p:nvPr>
            <p:ph idx="1" type="body"/>
          </p:nvPr>
        </p:nvSpPr>
        <p:spPr>
          <a:xfrm>
            <a:off x="-171525" y="1765900"/>
            <a:ext cx="2832900" cy="2916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3F3F3"/>
                </a:solidFill>
              </a:rPr>
              <a:t>Key Features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02" name="Google Shape;202;p20"/>
          <p:cNvSpPr txBox="1"/>
          <p:nvPr/>
        </p:nvSpPr>
        <p:spPr>
          <a:xfrm>
            <a:off x="952500" y="2326175"/>
            <a:ext cx="3444300" cy="20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Important notes:</a:t>
            </a:r>
            <a:endParaRPr b="1" sz="12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ato"/>
              <a:buChar char="●"/>
            </a:pPr>
            <a:r>
              <a:rPr lang="en-GB" sz="12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Heart disease statistics are age-adjusted and per 100k residents</a:t>
            </a:r>
            <a:endParaRPr sz="12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ato"/>
              <a:buChar char="●"/>
            </a:pPr>
            <a:r>
              <a:rPr lang="en-GB" sz="12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U.S. Census data for household incomes is only an estimate</a:t>
            </a:r>
            <a:endParaRPr sz="12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ato"/>
              <a:buChar char="●"/>
            </a:pPr>
            <a:r>
              <a:rPr lang="en-GB" sz="12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Once the data was merged there were 3,104 rows of data per year that contained no NaN values</a:t>
            </a:r>
            <a:endParaRPr sz="12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ato"/>
              <a:buChar char="●"/>
            </a:pPr>
            <a:r>
              <a:rPr lang="en-GB" sz="12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Looked at years 2013-2018</a:t>
            </a:r>
            <a:endParaRPr sz="12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/>
          <p:nvPr>
            <p:ph type="title"/>
          </p:nvPr>
        </p:nvSpPr>
        <p:spPr>
          <a:xfrm>
            <a:off x="966925" y="503325"/>
            <a:ext cx="6957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Analysis: </a:t>
            </a:r>
            <a:r>
              <a:rPr b="0" lang="en-GB">
                <a:solidFill>
                  <a:srgbClr val="434343"/>
                </a:solidFill>
              </a:rPr>
              <a:t>Temperature</a:t>
            </a:r>
            <a:endParaRPr b="0" sz="1700">
              <a:solidFill>
                <a:srgbClr val="434343"/>
              </a:solidFill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128750" y="1537725"/>
            <a:ext cx="3117300" cy="26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latin typeface="Lato"/>
                <a:ea typeface="Lato"/>
                <a:cs typeface="Lato"/>
                <a:sym typeface="Lato"/>
              </a:rPr>
              <a:t>How:</a:t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Lato"/>
              <a:buChar char="●"/>
            </a:pPr>
            <a:r>
              <a:rPr lang="en-GB" sz="11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Divided the counties into two buckets based on if they fell above the mean temperature across all counties.</a:t>
            </a:r>
            <a:endParaRPr sz="11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latin typeface="Lato"/>
                <a:ea typeface="Lato"/>
                <a:cs typeface="Lato"/>
                <a:sym typeface="Lato"/>
              </a:rPr>
              <a:t>Main findings:</a:t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Lato"/>
              <a:buChar char="●"/>
            </a:pPr>
            <a:r>
              <a:rPr lang="en-GB" sz="11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Warmer counties tend to have a larger range in their </a:t>
            </a:r>
            <a:r>
              <a:rPr lang="en-GB" sz="11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distribution.</a:t>
            </a:r>
            <a:endParaRPr sz="11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Lato"/>
              <a:buChar char="●"/>
            </a:pPr>
            <a:r>
              <a:rPr lang="en-GB" sz="11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The mean of warmer counties is higher than that of colder counties.</a:t>
            </a:r>
            <a:endParaRPr sz="11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Lato"/>
              <a:buChar char="●"/>
            </a:pPr>
            <a:r>
              <a:rPr lang="en-GB" sz="11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Mortality rates follow a normal distribution with the exception of one outlier.</a:t>
            </a:r>
            <a:endParaRPr sz="11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9" name="Google Shape;2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6675" y="1463050"/>
            <a:ext cx="5559876" cy="2815249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1"/>
          <p:cNvSpPr/>
          <p:nvPr/>
        </p:nvSpPr>
        <p:spPr>
          <a:xfrm>
            <a:off x="540225" y="1135375"/>
            <a:ext cx="1150500" cy="44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1"/>
          <p:cNvSpPr/>
          <p:nvPr/>
        </p:nvSpPr>
        <p:spPr>
          <a:xfrm>
            <a:off x="-83825" y="4747250"/>
            <a:ext cx="9387900" cy="44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2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Franklin Parish, Louisiana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17" name="Google Shape;217;p22"/>
          <p:cNvSpPr txBox="1"/>
          <p:nvPr>
            <p:ph idx="1" type="body"/>
          </p:nvPr>
        </p:nvSpPr>
        <p:spPr>
          <a:xfrm>
            <a:off x="730725" y="2289350"/>
            <a:ext cx="3893400" cy="26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The only data point that fell outside of the distributions of the two groups was Franklin Parish, Louisiana. With a heart disease mortality rate of 1071.6 per 100,000 residents, it was more than twice the mean and 265.2 higher than the next highest county.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/>
              <a:t>Because this point is caused by a distribution outside of the one I am </a:t>
            </a:r>
            <a:r>
              <a:rPr lang="en-GB" sz="1100"/>
              <a:t>looking</a:t>
            </a:r>
            <a:r>
              <a:rPr lang="en-GB" sz="1100"/>
              <a:t> at, I have </a:t>
            </a:r>
            <a:r>
              <a:rPr lang="en-GB" sz="1100"/>
              <a:t>chosen</a:t>
            </a:r>
            <a:r>
              <a:rPr lang="en-GB" sz="1100"/>
              <a:t> to ignore this data point during hypothesis testing.</a:t>
            </a:r>
            <a:endParaRPr sz="1100"/>
          </a:p>
        </p:txBody>
      </p:sp>
      <p:pic>
        <p:nvPicPr>
          <p:cNvPr id="218" name="Google Shape;2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7025" y="2025425"/>
            <a:ext cx="4224576" cy="2139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"/>
          <p:cNvSpPr txBox="1"/>
          <p:nvPr>
            <p:ph type="title"/>
          </p:nvPr>
        </p:nvSpPr>
        <p:spPr>
          <a:xfrm>
            <a:off x="966925" y="503325"/>
            <a:ext cx="6957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Analysis: </a:t>
            </a:r>
            <a:r>
              <a:rPr b="0" lang="en-GB">
                <a:solidFill>
                  <a:srgbClr val="434343"/>
                </a:solidFill>
              </a:rPr>
              <a:t>Income</a:t>
            </a:r>
            <a:endParaRPr b="0" sz="1700">
              <a:solidFill>
                <a:srgbClr val="434343"/>
              </a:solidFill>
            </a:endParaRPr>
          </a:p>
        </p:txBody>
      </p:sp>
      <p:sp>
        <p:nvSpPr>
          <p:cNvPr id="224" name="Google Shape;224;p23"/>
          <p:cNvSpPr txBox="1"/>
          <p:nvPr/>
        </p:nvSpPr>
        <p:spPr>
          <a:xfrm>
            <a:off x="128750" y="1537725"/>
            <a:ext cx="3117300" cy="21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latin typeface="Lato"/>
                <a:ea typeface="Lato"/>
                <a:cs typeface="Lato"/>
                <a:sym typeface="Lato"/>
              </a:rPr>
              <a:t>How:</a:t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Lato"/>
              <a:buChar char="●"/>
            </a:pPr>
            <a:r>
              <a:rPr lang="en-GB" sz="11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I looked at heart disease mortality rates as the mean household income for the county increased.</a:t>
            </a:r>
            <a:endParaRPr sz="11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latin typeface="Lato"/>
                <a:ea typeface="Lato"/>
                <a:cs typeface="Lato"/>
                <a:sym typeface="Lato"/>
              </a:rPr>
              <a:t>Main findings:</a:t>
            </a:r>
            <a:endParaRPr b="1" sz="1100"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Lato"/>
              <a:buChar char="●"/>
            </a:pPr>
            <a:r>
              <a:rPr lang="en-GB" sz="11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There is clearly a downward trend of mortalities as income increases.</a:t>
            </a:r>
            <a:endParaRPr sz="11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Lato"/>
              <a:buChar char="●"/>
            </a:pPr>
            <a:r>
              <a:rPr lang="en-GB" sz="11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Counties at the extremes seem to be the most affected by the trend</a:t>
            </a:r>
            <a:endParaRPr sz="11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23"/>
          <p:cNvSpPr/>
          <p:nvPr/>
        </p:nvSpPr>
        <p:spPr>
          <a:xfrm>
            <a:off x="540225" y="1135375"/>
            <a:ext cx="1150500" cy="44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"/>
          <p:cNvSpPr/>
          <p:nvPr/>
        </p:nvSpPr>
        <p:spPr>
          <a:xfrm>
            <a:off x="-83825" y="4747250"/>
            <a:ext cx="9387900" cy="44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6050" y="1219329"/>
            <a:ext cx="5745551" cy="3223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"/>
          <p:cNvSpPr/>
          <p:nvPr/>
        </p:nvSpPr>
        <p:spPr>
          <a:xfrm>
            <a:off x="830575" y="1112525"/>
            <a:ext cx="792600" cy="32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6788" y="883925"/>
            <a:ext cx="5690425" cy="384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5"/>
          <p:cNvSpPr txBox="1"/>
          <p:nvPr>
            <p:ph type="title"/>
          </p:nvPr>
        </p:nvSpPr>
        <p:spPr>
          <a:xfrm>
            <a:off x="569425" y="575675"/>
            <a:ext cx="7010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Hypothesis Testing: </a:t>
            </a:r>
            <a:r>
              <a:rPr b="0" lang="en-GB" sz="2300"/>
              <a:t>Temperature</a:t>
            </a:r>
            <a:endParaRPr b="0" sz="2300"/>
          </a:p>
        </p:txBody>
      </p:sp>
      <p:sp>
        <p:nvSpPr>
          <p:cNvPr id="239" name="Google Shape;239;p25"/>
          <p:cNvSpPr txBox="1"/>
          <p:nvPr/>
        </p:nvSpPr>
        <p:spPr>
          <a:xfrm>
            <a:off x="1333500" y="1363975"/>
            <a:ext cx="6461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Null hypothesis: Mean of cold counties = Mean of warm counties</a:t>
            </a:r>
            <a:endParaRPr b="1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Alternate hypothesis: Mean of cold counties != Mean of warm counties</a:t>
            </a:r>
            <a:endParaRPr b="1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Alpha value = .00833</a:t>
            </a:r>
            <a:endParaRPr b="1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0" name="Google Shape;240;p25"/>
          <p:cNvPicPr preferRelativeResize="0"/>
          <p:nvPr/>
        </p:nvPicPr>
        <p:blipFill rotWithShape="1">
          <a:blip r:embed="rId3">
            <a:alphaModFix/>
          </a:blip>
          <a:srcRect b="1437" l="0" r="0" t="1437"/>
          <a:stretch/>
        </p:blipFill>
        <p:spPr>
          <a:xfrm>
            <a:off x="1264950" y="2191384"/>
            <a:ext cx="6461701" cy="2757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 txBox="1"/>
          <p:nvPr>
            <p:ph type="title"/>
          </p:nvPr>
        </p:nvSpPr>
        <p:spPr>
          <a:xfrm>
            <a:off x="569425" y="575675"/>
            <a:ext cx="7010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Hypothesis Testing: </a:t>
            </a:r>
            <a:r>
              <a:rPr b="0" lang="en-GB" sz="2300"/>
              <a:t>Income</a:t>
            </a:r>
            <a:endParaRPr b="0" sz="2300"/>
          </a:p>
        </p:txBody>
      </p:sp>
      <p:sp>
        <p:nvSpPr>
          <p:cNvPr id="246" name="Google Shape;246;p26"/>
          <p:cNvSpPr txBox="1"/>
          <p:nvPr/>
        </p:nvSpPr>
        <p:spPr>
          <a:xfrm>
            <a:off x="1333500" y="1363975"/>
            <a:ext cx="6461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Null hypothesis: Mean of poor counties = Mean of wealthy counties</a:t>
            </a:r>
            <a:endParaRPr b="1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Alternate hypothesis: Mean of poor counties != Mean of wealthy counties</a:t>
            </a:r>
            <a:endParaRPr b="1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Alpha value = .00833</a:t>
            </a:r>
            <a:endParaRPr b="1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7" name="Google Shape;247;p26"/>
          <p:cNvPicPr preferRelativeResize="0"/>
          <p:nvPr/>
        </p:nvPicPr>
        <p:blipFill rotWithShape="1">
          <a:blip r:embed="rId3">
            <a:alphaModFix/>
          </a:blip>
          <a:srcRect b="0" l="406" r="416" t="0"/>
          <a:stretch/>
        </p:blipFill>
        <p:spPr>
          <a:xfrm>
            <a:off x="1201775" y="2221375"/>
            <a:ext cx="6593435" cy="281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